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6" r:id="rId2"/>
    <p:sldId id="259"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312" r:id="rId25"/>
    <p:sldId id="280" r:id="rId26"/>
    <p:sldId id="281" r:id="rId27"/>
    <p:sldId id="282" r:id="rId28"/>
    <p:sldId id="283" r:id="rId29"/>
    <p:sldId id="311" r:id="rId30"/>
    <p:sldId id="301" r:id="rId31"/>
    <p:sldId id="302" r:id="rId32"/>
    <p:sldId id="303" r:id="rId33"/>
    <p:sldId id="313" r:id="rId34"/>
    <p:sldId id="314" r:id="rId35"/>
    <p:sldId id="316" r:id="rId36"/>
    <p:sldId id="304" r:id="rId37"/>
    <p:sldId id="305" r:id="rId38"/>
    <p:sldId id="309" r:id="rId39"/>
    <p:sldId id="317" r:id="rId40"/>
    <p:sldId id="318" r:id="rId41"/>
    <p:sldId id="319"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203" d="100"/>
          <a:sy n="203" d="100"/>
        </p:scale>
        <p:origin x="-2224" y="-11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10/19/18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10/19/18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25</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26</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28</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30</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9167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693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 id="2147483660" r:id="rId10"/>
    <p:sldLayoutId id="2147483661" r:id="rId11"/>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mbio.org/module-01-setup/0001/02/01/AWS_Intro/" TargetMode="External"/><Relationship Id="rId3" Type="http://schemas.openxmlformats.org/officeDocument/2006/relationships/hyperlink" Target="http://aws.amazon.com/conso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ws.amazon.com/premiumsupport/knowledge-center/convert-pem-file-into-ppk/"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genviz.org" TargetMode="External"/><Relationship Id="rId4" Type="http://schemas.openxmlformats.org/officeDocument/2006/relationships/hyperlink" Target="http://www.rnabio.org" TargetMode="External"/><Relationship Id="rId5" Type="http://schemas.openxmlformats.org/officeDocument/2006/relationships/hyperlink" Target="http://www.biostars.org" TargetMode="External"/><Relationship Id="rId1" Type="http://schemas.openxmlformats.org/officeDocument/2006/relationships/slideLayout" Target="../slideLayouts/slideLayout2.xml"/><Relationship Id="rId2" Type="http://schemas.openxmlformats.org/officeDocument/2006/relationships/hyperlink" Target="http://www.pmbio.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mbio.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PMBIO Module </a:t>
            </a:r>
            <a:r>
              <a:rPr lang="en-US" dirty="0" smtClean="0"/>
              <a:t>01:</a:t>
            </a:r>
            <a:r>
              <a:rPr lang="en-US" dirty="0" smtClean="0"/>
              <a:t/>
            </a:r>
            <a:br>
              <a:rPr lang="en-US" dirty="0" smtClean="0"/>
            </a:br>
            <a:r>
              <a:rPr lang="en-US" dirty="0" smtClean="0"/>
              <a:t/>
            </a:r>
            <a:br>
              <a:rPr lang="en-US" dirty="0" smtClean="0"/>
            </a:br>
            <a:r>
              <a:rPr lang="en-US" dirty="0" smtClean="0"/>
              <a:t>Setup. </a:t>
            </a:r>
            <a:r>
              <a:rPr lang="en-US" b="0" dirty="0" smtClean="0"/>
              <a:t>Introduction to cloud computing, the command line, and tool installation</a:t>
            </a:r>
            <a:endParaRPr lang="en-US" b="0" dirty="0"/>
          </a:p>
        </p:txBody>
      </p:sp>
      <p:sp>
        <p:nvSpPr>
          <p:cNvPr id="3" name="Subtitle 2"/>
          <p:cNvSpPr>
            <a:spLocks noGrp="1"/>
          </p:cNvSpPr>
          <p:nvPr>
            <p:ph type="subTitle" idx="1"/>
          </p:nvPr>
        </p:nvSpPr>
        <p:spPr>
          <a:xfrm>
            <a:off x="3698737" y="5141551"/>
            <a:ext cx="5242063" cy="1219200"/>
          </a:xfrm>
        </p:spPr>
        <p:txBody>
          <a:bodyPr>
            <a:normAutofit fontScale="77500" lnSpcReduction="20000"/>
          </a:bodyPr>
          <a:lstStyle/>
          <a:p>
            <a:pPr algn="r"/>
            <a:r>
              <a:rPr lang="en-US" sz="1800" dirty="0" smtClean="0"/>
              <a:t>Malachi Griffith, Obi Griffith, Zachary Skidmore, </a:t>
            </a:r>
            <a:r>
              <a:rPr lang="en-US" sz="1800" dirty="0" err="1" smtClean="0"/>
              <a:t>Huiming</a:t>
            </a:r>
            <a:r>
              <a:rPr lang="en-US" sz="1800" dirty="0" smtClean="0"/>
              <a:t> Xia</a:t>
            </a:r>
          </a:p>
          <a:p>
            <a:pPr algn="r"/>
            <a:r>
              <a:rPr lang="en-US" sz="1800" dirty="0"/>
              <a:t>Introduction to bioinformatics for DNA and RNA sequence analysis (IBDR01)</a:t>
            </a:r>
          </a:p>
          <a:p>
            <a:pPr algn="r"/>
            <a:r>
              <a:rPr lang="en-US" sz="1800" dirty="0"/>
              <a:t>29 October </a:t>
            </a:r>
            <a:r>
              <a:rPr lang="mr-IN" sz="1800" dirty="0"/>
              <a:t>–</a:t>
            </a:r>
            <a:r>
              <a:rPr lang="en-US" sz="1800" dirty="0"/>
              <a:t> 2 November, 2018</a:t>
            </a:r>
          </a:p>
          <a:p>
            <a:pPr algn="r"/>
            <a:r>
              <a:rPr lang="en-US" sz="1800" dirty="0"/>
              <a:t>Glasgow </a:t>
            </a: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9" name="Picture 8"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822297"/>
          </a:xfrm>
        </p:spPr>
        <p:txBody>
          <a:bodyPr>
            <a:normAutofit fontScale="90000"/>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10939681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03338"/>
          </a:xfrm>
        </p:spPr>
        <p:txBody>
          <a:bodyPr/>
          <a:lstStyle/>
          <a:p>
            <a:r>
              <a:rPr lang="en-US" dirty="0" smtClean="0"/>
              <a:t>Key AWS concepts and terminology</a:t>
            </a:r>
            <a:endParaRPr lang="en-US" dirty="0"/>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t>
            </a:r>
            <a:r>
              <a:rPr lang="en-US" dirty="0" smtClean="0"/>
              <a:t>An </a:t>
            </a:r>
            <a:r>
              <a:rPr lang="en-US" dirty="0"/>
              <a:t>AWS service that </a:t>
            </a:r>
            <a:r>
              <a:rPr lang="en-US" dirty="0" smtClean="0"/>
              <a:t>allows </a:t>
            </a:r>
            <a:r>
              <a:rPr lang="en-US" dirty="0"/>
              <a:t>you to configure and rent computers to meet </a:t>
            </a:r>
            <a:r>
              <a:rPr lang="en-US" dirty="0" smtClean="0"/>
              <a:t>your </a:t>
            </a:r>
            <a:r>
              <a:rPr lang="en-US" dirty="0"/>
              <a:t>compute needs on an as needed basis.</a:t>
            </a:r>
          </a:p>
          <a:p>
            <a:r>
              <a:rPr lang="en-US" dirty="0"/>
              <a:t>EBS - Elastic Block Storage. A data storage solution </a:t>
            </a:r>
            <a:r>
              <a:rPr lang="en-US" dirty="0" smtClean="0"/>
              <a:t>that allows </a:t>
            </a:r>
            <a:r>
              <a:rPr lang="en-US" dirty="0"/>
              <a:t>you to rent disk storage and associate that storage with your compute resources. EBS volumes are generally backed by SSD </a:t>
            </a:r>
            <a:r>
              <a:rPr lang="en-US" dirty="0" smtClean="0"/>
              <a:t>devices.</a:t>
            </a:r>
            <a:endParaRPr lang="en-US" dirty="0"/>
          </a:p>
        </p:txBody>
      </p:sp>
    </p:spTree>
    <p:extLst>
      <p:ext uri="{BB962C8B-B14F-4D97-AF65-F5344CB8AC3E}">
        <p14:creationId xmlns:p14="http://schemas.microsoft.com/office/powerpoint/2010/main" val="1099850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a:t>
            </a:r>
            <a:r>
              <a:rPr lang="en-US" dirty="0" smtClean="0"/>
              <a:t>Cheaper </a:t>
            </a:r>
            <a:r>
              <a:rPr lang="en-US" dirty="0"/>
              <a:t>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a:t>
            </a:r>
            <a:r>
              <a:rPr lang="en-US" dirty="0" smtClean="0"/>
              <a:t>Instance.</a:t>
            </a:r>
            <a:endParaRPr lang="en-US" dirty="0"/>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672512"/>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4195194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678677"/>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240290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697173"/>
          </a:xfrm>
        </p:spPr>
        <p:txBody>
          <a:bodyPr/>
          <a:lstStyle/>
          <a:p>
            <a:r>
              <a:rPr lang="en-US" dirty="0"/>
              <a:t>What is a Region</a:t>
            </a:r>
            <a:r>
              <a:rPr lang="en-US" dirty="0" smtClean="0"/>
              <a:t>?</a:t>
            </a:r>
            <a:endParaRPr lang="en-US" dirty="0"/>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a:t>
            </a:r>
            <a:r>
              <a:rPr lang="en-US" sz="2400" dirty="0" smtClean="0"/>
              <a:t>(like </a:t>
            </a:r>
            <a:r>
              <a:rPr lang="en-US" sz="2400" dirty="0"/>
              <a:t>the Data Center image shown </a:t>
            </a:r>
            <a:r>
              <a:rPr lang="en-US" sz="2400" dirty="0" smtClean="0"/>
              <a:t>before)</a:t>
            </a:r>
          </a:p>
          <a:p>
            <a:r>
              <a:rPr lang="en-US" sz="2400" dirty="0" smtClean="0"/>
              <a:t>Each </a:t>
            </a:r>
            <a:r>
              <a:rPr lang="en-US" sz="2400" dirty="0"/>
              <a:t>Region corresponds to a physical warehouse of compute hardware (computers, storage, networking, etc.). </a:t>
            </a:r>
            <a:endParaRPr lang="en-US" sz="2400" dirty="0" smtClean="0"/>
          </a:p>
          <a:p>
            <a:r>
              <a:rPr lang="en-US" sz="2400" dirty="0" smtClean="0"/>
              <a:t>At </a:t>
            </a:r>
            <a:r>
              <a:rPr lang="en-US" sz="2400" dirty="0"/>
              <a:t>the time of writing there are </a:t>
            </a:r>
            <a:r>
              <a:rPr lang="en-US" sz="2400" dirty="0" smtClean="0"/>
              <a:t>14 </a:t>
            </a:r>
            <a:r>
              <a:rPr lang="en-US" sz="2400" dirty="0"/>
              <a:t>regions: (US East (</a:t>
            </a:r>
            <a:r>
              <a:rPr lang="en-US" sz="2400" dirty="0" err="1"/>
              <a:t>N.Virginia</a:t>
            </a:r>
            <a:r>
              <a:rPr lang="en-US" sz="2400" dirty="0"/>
              <a:t>), </a:t>
            </a:r>
            <a:r>
              <a:rPr lang="en-US" sz="2400" dirty="0" smtClean="0"/>
              <a:t>US East (Ohio), US </a:t>
            </a:r>
            <a:r>
              <a:rPr lang="en-US" sz="2400" dirty="0"/>
              <a:t>West (Oregon), US West (N. California), </a:t>
            </a:r>
            <a:r>
              <a:rPr lang="en-US" sz="2400" dirty="0" smtClean="0"/>
              <a:t>Canada (Central), EU </a:t>
            </a:r>
            <a:r>
              <a:rPr lang="en-US" sz="2400" dirty="0"/>
              <a:t>(Ireland), EU (Frankfurt), </a:t>
            </a:r>
            <a:r>
              <a:rPr lang="en-US" sz="2400" dirty="0" smtClean="0"/>
              <a:t>EU (London), Asia </a:t>
            </a:r>
            <a:r>
              <a:rPr lang="en-US" sz="2400" dirty="0"/>
              <a:t>Pacific (Singapore), </a:t>
            </a:r>
            <a:r>
              <a:rPr lang="en-US" sz="2400" dirty="0" smtClean="0"/>
              <a:t>Asia </a:t>
            </a:r>
            <a:r>
              <a:rPr lang="en-US" sz="2400" dirty="0"/>
              <a:t>Pacific (Sydney)</a:t>
            </a:r>
            <a:r>
              <a:rPr lang="en-US" sz="2400" dirty="0" smtClean="0"/>
              <a:t>, Asia Pacific (Seoul), </a:t>
            </a:r>
            <a:r>
              <a:rPr lang="en-US" sz="2400" dirty="0"/>
              <a:t>Asia Pacific (Tokyo)</a:t>
            </a:r>
            <a:r>
              <a:rPr lang="en-US" sz="2400" dirty="0" smtClean="0"/>
              <a:t>, Asia Pacific (Mumbai) and </a:t>
            </a:r>
            <a:r>
              <a:rPr lang="en-US" sz="2400" dirty="0"/>
              <a:t>South America (Sao Paulo)</a:t>
            </a:r>
            <a:r>
              <a:rPr lang="en-US" sz="2400" dirty="0" smtClean="0"/>
              <a:t>.</a:t>
            </a:r>
          </a:p>
          <a:p>
            <a:r>
              <a:rPr lang="en-US" sz="2400" dirty="0" smtClean="0"/>
              <a:t>When </a:t>
            </a:r>
            <a:r>
              <a:rPr lang="en-US" sz="2400" dirty="0"/>
              <a:t>you are logged into the AWS EC2 console you are always operating in one of these </a:t>
            </a:r>
            <a:r>
              <a:rPr lang="en-US" sz="2400" dirty="0" smtClean="0"/>
              <a:t>regions</a:t>
            </a:r>
            <a:r>
              <a:rPr lang="en-US" sz="2400" dirty="0"/>
              <a:t>. </a:t>
            </a:r>
          </a:p>
        </p:txBody>
      </p:sp>
    </p:spTree>
    <p:extLst>
      <p:ext uri="{BB962C8B-B14F-4D97-AF65-F5344CB8AC3E}">
        <p14:creationId xmlns:p14="http://schemas.microsoft.com/office/powerpoint/2010/main" val="608493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smtClean="0"/>
              <a:t>Current </a:t>
            </a:r>
            <a:r>
              <a:rPr lang="en-US" dirty="0"/>
              <a:t>region </a:t>
            </a:r>
            <a:r>
              <a:rPr lang="en-US" dirty="0" smtClean="0"/>
              <a:t>shown </a:t>
            </a:r>
            <a:r>
              <a:rPr lang="en-US" dirty="0"/>
              <a:t>in the upper right corner of </a:t>
            </a:r>
            <a:r>
              <a:rPr lang="en-US" dirty="0" smtClean="0"/>
              <a:t>console</a:t>
            </a:r>
          </a:p>
          <a:p>
            <a:r>
              <a:rPr lang="en-US" dirty="0" smtClean="0"/>
              <a:t>It </a:t>
            </a:r>
            <a:r>
              <a:rPr lang="en-US" dirty="0"/>
              <a:t>is important to pay attention to what region you are using for several reasons. </a:t>
            </a:r>
            <a:endParaRPr lang="en-US" dirty="0" smtClean="0"/>
          </a:p>
          <a:p>
            <a:pPr lvl="1"/>
            <a:r>
              <a:rPr lang="en-US" dirty="0" smtClean="0"/>
              <a:t>When </a:t>
            </a:r>
            <a:r>
              <a:rPr lang="en-US" dirty="0"/>
              <a:t>you </a:t>
            </a:r>
            <a:r>
              <a:rPr lang="en-US" dirty="0" smtClean="0"/>
              <a:t>create an </a:t>
            </a:r>
            <a:r>
              <a:rPr lang="en-US" dirty="0"/>
              <a:t>EC2 </a:t>
            </a:r>
            <a:r>
              <a:rPr lang="en-US" dirty="0" smtClean="0"/>
              <a:t>instance (EBS volume, </a:t>
            </a:r>
            <a:r>
              <a:rPr lang="en-US" dirty="0" err="1" smtClean="0"/>
              <a:t>etc</a:t>
            </a:r>
            <a:r>
              <a:rPr lang="en-US" dirty="0" smtClean="0"/>
              <a:t>) </a:t>
            </a:r>
            <a:r>
              <a:rPr lang="en-US" dirty="0"/>
              <a:t>in </a:t>
            </a:r>
            <a:r>
              <a:rPr lang="en-US" dirty="0" smtClean="0"/>
              <a:t>one region you won’t see it in another region. </a:t>
            </a:r>
          </a:p>
          <a:p>
            <a:pPr lvl="1"/>
            <a:r>
              <a:rPr lang="en-US" dirty="0" smtClean="0"/>
              <a:t>The </a:t>
            </a:r>
            <a:r>
              <a:rPr lang="en-US" dirty="0"/>
              <a:t>cost to use many AWS resources varies by region</a:t>
            </a:r>
            <a:r>
              <a:rPr lang="en-US" dirty="0" smtClean="0"/>
              <a:t>.</a:t>
            </a:r>
          </a:p>
          <a:p>
            <a:pPr lvl="1"/>
            <a:r>
              <a:rPr lang="en-US" dirty="0" smtClean="0"/>
              <a:t>The region may </a:t>
            </a:r>
            <a:r>
              <a:rPr lang="en-US" dirty="0"/>
              <a:t>influence network performance when you are accessing the </a:t>
            </a:r>
            <a:r>
              <a:rPr lang="en-US" dirty="0" smtClean="0"/>
              <a:t>instance, especially </a:t>
            </a:r>
            <a:r>
              <a:rPr lang="en-US" dirty="0"/>
              <a:t>if you need to transfer large amounts of data in or out. </a:t>
            </a:r>
            <a:endParaRPr lang="en-US" dirty="0" smtClean="0"/>
          </a:p>
          <a:p>
            <a:pPr lvl="1"/>
            <a:r>
              <a:rPr lang="en-US" dirty="0" smtClean="0"/>
              <a:t>Billing is tracked separately for each region</a:t>
            </a:r>
          </a:p>
          <a:p>
            <a:pPr lvl="1"/>
            <a:r>
              <a:rPr lang="en-US" dirty="0" smtClean="0"/>
              <a:t>Generally </a:t>
            </a:r>
            <a:r>
              <a:rPr lang="en-US" dirty="0"/>
              <a:t>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r>
              <a:rPr lang="en-US" dirty="0" smtClean="0"/>
              <a:t>?</a:t>
            </a:r>
            <a:endParaRPr lang="en-US" dirty="0"/>
          </a:p>
        </p:txBody>
      </p:sp>
    </p:spTree>
    <p:extLst>
      <p:ext uri="{BB962C8B-B14F-4D97-AF65-F5344CB8AC3E}">
        <p14:creationId xmlns:p14="http://schemas.microsoft.com/office/powerpoint/2010/main" val="3455671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smtClean="0"/>
              <a:t>Start – turn on an EC2 instance that you have previously created</a:t>
            </a:r>
          </a:p>
          <a:p>
            <a:r>
              <a:rPr lang="en-US" dirty="0" smtClean="0"/>
              <a:t>Stop – turn off an EC2 instance that you have previously created</a:t>
            </a:r>
          </a:p>
          <a:p>
            <a:r>
              <a:rPr lang="en-US" dirty="0" smtClean="0"/>
              <a:t>Reboot – restart an EC2 instance</a:t>
            </a:r>
          </a:p>
          <a:p>
            <a:r>
              <a:rPr lang="en-US" dirty="0" smtClean="0"/>
              <a:t>Terminate – permanently stop and destroy an EC2 instance. Any associated EBS volumes may also be destroyed at this time depending on configuration</a:t>
            </a:r>
            <a:endParaRPr lang="en-US" dirty="0"/>
          </a:p>
        </p:txBody>
      </p:sp>
    </p:spTree>
    <p:extLst>
      <p:ext uri="{BB962C8B-B14F-4D97-AF65-F5344CB8AC3E}">
        <p14:creationId xmlns:p14="http://schemas.microsoft.com/office/powerpoint/2010/main" val="491779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92088"/>
          </a:xfrm>
        </p:spPr>
        <p:txBody>
          <a:bodyPr/>
          <a:lstStyle/>
          <a:p>
            <a:r>
              <a:rPr lang="en-US" dirty="0" smtClean="0"/>
              <a:t>What is an AMI/snapshot?</a:t>
            </a:r>
            <a:endParaRPr lang="en-US" dirty="0"/>
          </a:p>
        </p:txBody>
      </p:sp>
      <p:sp>
        <p:nvSpPr>
          <p:cNvPr id="3" name="Content Placeholder 2"/>
          <p:cNvSpPr>
            <a:spLocks noGrp="1"/>
          </p:cNvSpPr>
          <p:nvPr>
            <p:ph idx="1"/>
          </p:nvPr>
        </p:nvSpPr>
        <p:spPr>
          <a:xfrm>
            <a:off x="152400" y="836712"/>
            <a:ext cx="8839200" cy="5343872"/>
          </a:xfrm>
        </p:spPr>
        <p:txBody>
          <a:bodyPr/>
          <a:lstStyle/>
          <a:p>
            <a:r>
              <a:rPr lang="en-US" dirty="0" smtClean="0"/>
              <a:t>AMI (Amazon Machine Image) – a template that specifies how to launch EC2 instances</a:t>
            </a:r>
          </a:p>
          <a:p>
            <a:pPr lvl="1"/>
            <a:r>
              <a:rPr lang="en-US" dirty="0" smtClean="0"/>
              <a:t>Root volume with </a:t>
            </a:r>
            <a:r>
              <a:rPr lang="en-US" dirty="0"/>
              <a:t>o</a:t>
            </a:r>
            <a:r>
              <a:rPr lang="en-US" dirty="0" smtClean="0"/>
              <a:t>perating system (OS), pre-installed applications, </a:t>
            </a:r>
            <a:r>
              <a:rPr lang="en-US" dirty="0" err="1" smtClean="0"/>
              <a:t>etc</a:t>
            </a:r>
            <a:endParaRPr lang="en-US" dirty="0" smtClean="0"/>
          </a:p>
          <a:p>
            <a:pPr lvl="1"/>
            <a:r>
              <a:rPr lang="en-US" dirty="0" smtClean="0"/>
              <a:t>Launch permissions the determine who can use the AMI</a:t>
            </a:r>
          </a:p>
          <a:p>
            <a:pPr lvl="1"/>
            <a:r>
              <a:rPr lang="en-US" dirty="0" smtClean="0"/>
              <a:t>Specification of (data) volumes to attach when launched</a:t>
            </a:r>
          </a:p>
          <a:p>
            <a:r>
              <a:rPr lang="en-US" dirty="0" smtClean="0"/>
              <a:t>You can create an AMI for any instance you have created/configured</a:t>
            </a:r>
          </a:p>
          <a:p>
            <a:r>
              <a:rPr lang="en-US" dirty="0" smtClean="0"/>
              <a:t>AMI can be made public for sharing (region-specific)</a:t>
            </a:r>
          </a:p>
          <a:p>
            <a:r>
              <a:rPr lang="en-US" dirty="0" smtClean="0"/>
              <a:t>Creating an AMI involves creating a snapshot of the root and any attached volumes. You will be charged to store this snapshot.</a:t>
            </a:r>
            <a:endParaRPr lang="en-US" dirty="0"/>
          </a:p>
        </p:txBody>
      </p:sp>
    </p:spTree>
    <p:extLst>
      <p:ext uri="{BB962C8B-B14F-4D97-AF65-F5344CB8AC3E}">
        <p14:creationId xmlns:p14="http://schemas.microsoft.com/office/powerpoint/2010/main" val="125627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760053"/>
          </a:xfrm>
        </p:spPr>
        <p:txBody>
          <a:bodyPr>
            <a:normAutofit fontScale="90000"/>
          </a:bodyPr>
          <a:lstStyle/>
          <a:p>
            <a:r>
              <a:rPr lang="en-US" sz="2400" dirty="0"/>
              <a:t>I can not log into my EC2 instance, what might have gone wrong</a:t>
            </a:r>
            <a:r>
              <a:rPr lang="en-US" sz="2400" dirty="0" smtClean="0"/>
              <a:t>?</a:t>
            </a:r>
            <a:endParaRPr lang="en-US" sz="2400" dirty="0"/>
          </a:p>
        </p:txBody>
      </p:sp>
      <p:sp>
        <p:nvSpPr>
          <p:cNvPr id="3" name="Content Placeholder 2"/>
          <p:cNvSpPr>
            <a:spLocks noGrp="1"/>
          </p:cNvSpPr>
          <p:nvPr>
            <p:ph idx="1"/>
          </p:nvPr>
        </p:nvSpPr>
        <p:spPr>
          <a:xfrm>
            <a:off x="152400" y="1268760"/>
            <a:ext cx="8839200" cy="5055840"/>
          </a:xfrm>
        </p:spPr>
        <p:txBody>
          <a:bodyPr/>
          <a:lstStyle/>
          <a:p>
            <a:r>
              <a:rPr lang="en-US" dirty="0" smtClean="0"/>
              <a:t>Is your instance running?</a:t>
            </a:r>
            <a:endParaRPr lang="en-US" dirty="0"/>
          </a:p>
          <a:p>
            <a:r>
              <a:rPr lang="en-US" dirty="0" smtClean="0"/>
              <a:t>Are you providing the correct path to your key </a:t>
            </a:r>
            <a:r>
              <a:rPr lang="en-US" dirty="0"/>
              <a:t>file?</a:t>
            </a:r>
          </a:p>
          <a:p>
            <a:r>
              <a:rPr lang="en-US" dirty="0" smtClean="0"/>
              <a:t>Is it the correct key </a:t>
            </a:r>
            <a:r>
              <a:rPr lang="en-US" dirty="0"/>
              <a:t>file? </a:t>
            </a:r>
          </a:p>
          <a:p>
            <a:r>
              <a:rPr lang="en-US" dirty="0" smtClean="0"/>
              <a:t>Have </a:t>
            </a:r>
            <a:r>
              <a:rPr lang="en-US" dirty="0"/>
              <a:t>you set the permissions for your </a:t>
            </a:r>
            <a:r>
              <a:rPr lang="en-US" dirty="0" smtClean="0"/>
              <a:t>key </a:t>
            </a:r>
            <a:r>
              <a:rPr lang="en-US" dirty="0"/>
              <a:t>file </a:t>
            </a:r>
            <a:r>
              <a:rPr lang="en-US" dirty="0" smtClean="0"/>
              <a:t>correctly? </a:t>
            </a:r>
          </a:p>
          <a:p>
            <a:r>
              <a:rPr lang="en-US" dirty="0" smtClean="0"/>
              <a:t>Did </a:t>
            </a:r>
            <a:r>
              <a:rPr lang="en-US" dirty="0"/>
              <a:t>you </a:t>
            </a:r>
            <a:r>
              <a:rPr lang="en-US" dirty="0" smtClean="0"/>
              <a:t>specify a valid </a:t>
            </a:r>
            <a:r>
              <a:rPr lang="en-US" dirty="0"/>
              <a:t>user </a:t>
            </a:r>
            <a:r>
              <a:rPr lang="en-US" dirty="0" smtClean="0"/>
              <a:t>for your AMI (e.g., </a:t>
            </a:r>
            <a:r>
              <a:rPr lang="en-US" dirty="0" err="1" smtClean="0"/>
              <a:t>ubuntu</a:t>
            </a:r>
            <a:r>
              <a:rPr lang="en-US" dirty="0" smtClean="0"/>
              <a:t>)?</a:t>
            </a:r>
            <a:endParaRPr lang="en-US" dirty="0"/>
          </a:p>
          <a:p>
            <a:r>
              <a:rPr lang="en-US" dirty="0" smtClean="0"/>
              <a:t>Did </a:t>
            </a:r>
            <a:r>
              <a:rPr lang="en-US" dirty="0"/>
              <a:t>you specify the correct IP </a:t>
            </a:r>
            <a:r>
              <a:rPr lang="en-US" dirty="0" smtClean="0"/>
              <a:t>address?</a:t>
            </a:r>
            <a:endParaRPr lang="en-US" dirty="0"/>
          </a:p>
          <a:p>
            <a:r>
              <a:rPr lang="en-US" dirty="0" smtClean="0"/>
              <a:t>Does </a:t>
            </a:r>
            <a:r>
              <a:rPr lang="en-US" dirty="0"/>
              <a:t>the Security Group </a:t>
            </a:r>
            <a:r>
              <a:rPr lang="en-US" dirty="0" smtClean="0"/>
              <a:t>for </a:t>
            </a:r>
            <a:r>
              <a:rPr lang="en-US" dirty="0"/>
              <a:t>the instance allow </a:t>
            </a:r>
            <a:r>
              <a:rPr lang="en-US" dirty="0" smtClean="0"/>
              <a:t>access for your connection protocol (e.g., SSH) and location?</a:t>
            </a:r>
            <a:endParaRPr lang="en-US" dirty="0"/>
          </a:p>
        </p:txBody>
      </p:sp>
    </p:spTree>
    <p:extLst>
      <p:ext uri="{BB962C8B-B14F-4D97-AF65-F5344CB8AC3E}">
        <p14:creationId xmlns:p14="http://schemas.microsoft.com/office/powerpoint/2010/main" val="3269120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5"/>
            <a:ext cx="8839200" cy="853519"/>
          </a:xfrm>
        </p:spPr>
        <p:txBody>
          <a:bodyPr>
            <a:normAutofit fontScale="90000"/>
          </a:bodyPr>
          <a:lstStyle/>
          <a:p>
            <a:r>
              <a:rPr lang="en-US" sz="3200" dirty="0"/>
              <a:t>How much does it cost to use AWS EC2 resources</a:t>
            </a:r>
            <a:r>
              <a:rPr lang="en-US" sz="3200" dirty="0" smtClean="0"/>
              <a:t>?</a:t>
            </a:r>
            <a:endParaRPr lang="en-US" sz="3200" dirty="0"/>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924726" y="960566"/>
            <a:ext cx="6732006" cy="4125288"/>
          </a:xfrm>
        </p:spPr>
      </p:pic>
      <p:sp>
        <p:nvSpPr>
          <p:cNvPr id="5" name="TextBox 4"/>
          <p:cNvSpPr txBox="1"/>
          <p:nvPr/>
        </p:nvSpPr>
        <p:spPr>
          <a:xfrm>
            <a:off x="251421" y="5368774"/>
            <a:ext cx="8785075" cy="1323439"/>
          </a:xfrm>
          <a:prstGeom prst="rect">
            <a:avLst/>
          </a:prstGeom>
          <a:noFill/>
        </p:spPr>
        <p:txBody>
          <a:bodyPr wrap="square" rtlCol="0">
            <a:spAutoFit/>
          </a:bodyPr>
          <a:lstStyle/>
          <a:p>
            <a:pPr algn="ctr"/>
            <a:r>
              <a:rPr lang="en-US" sz="2000" dirty="0" smtClean="0"/>
              <a:t>Data transfer (GB): In: free or $0.01; Out: free, $0.01 or $0.02</a:t>
            </a:r>
            <a:br>
              <a:rPr lang="en-US" sz="2000" dirty="0" smtClean="0"/>
            </a:br>
            <a:r>
              <a:rPr lang="en-US" sz="2000" dirty="0" smtClean="0"/>
              <a:t>EBS storage (</a:t>
            </a:r>
            <a:r>
              <a:rPr lang="en-US" sz="2000" dirty="0"/>
              <a:t>GB/</a:t>
            </a:r>
            <a:r>
              <a:rPr lang="en-US" sz="2000" dirty="0" smtClean="0"/>
              <a:t>Month): $0.10</a:t>
            </a:r>
            <a:br>
              <a:rPr lang="en-US" sz="2000" dirty="0" smtClean="0"/>
            </a:br>
            <a:r>
              <a:rPr lang="en-US" sz="2000" dirty="0" smtClean="0"/>
              <a:t>S3 storage (GB/Month):  $0.023 standard, $0.0125 infrequent access, or $0.004 glacier</a:t>
            </a:r>
            <a:endParaRPr lang="en-US" sz="2000" dirty="0"/>
          </a:p>
        </p:txBody>
      </p:sp>
    </p:spTree>
    <p:extLst>
      <p:ext uri="{BB962C8B-B14F-4D97-AF65-F5344CB8AC3E}">
        <p14:creationId xmlns:p14="http://schemas.microsoft.com/office/powerpoint/2010/main" val="125084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56850"/>
          </a:xfrm>
        </p:spPr>
        <p:txBody>
          <a:bodyPr/>
          <a:lstStyle/>
          <a:p>
            <a:r>
              <a:rPr lang="en-US" sz="3200" dirty="0" smtClean="0"/>
              <a:t>Why </a:t>
            </a:r>
            <a:r>
              <a:rPr lang="en-US" sz="3200" dirty="0"/>
              <a:t>am I still getting a monthly </a:t>
            </a:r>
            <a:r>
              <a:rPr lang="en-US" sz="3200" dirty="0" smtClean="0"/>
              <a:t>bill?</a:t>
            </a:r>
            <a:endParaRPr lang="en-US" sz="3200" dirty="0"/>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a:t>
            </a:r>
            <a:r>
              <a:rPr lang="en-US" dirty="0" smtClean="0"/>
              <a:t>cycle</a:t>
            </a:r>
          </a:p>
          <a:p>
            <a:pPr lvl="1"/>
            <a:r>
              <a:rPr lang="en-US" dirty="0"/>
              <a:t>Pricing is per instance-</a:t>
            </a:r>
            <a:r>
              <a:rPr lang="en-US" dirty="0" smtClean="0"/>
              <a:t>hour (now instance-second!) </a:t>
            </a:r>
            <a:r>
              <a:rPr lang="en-US" dirty="0"/>
              <a:t>consumed for each instance type</a:t>
            </a:r>
            <a:r>
              <a:rPr lang="en-US" dirty="0" smtClean="0"/>
              <a:t>.</a:t>
            </a:r>
          </a:p>
          <a:p>
            <a:pPr lvl="1"/>
            <a:r>
              <a:rPr lang="en-US" dirty="0" smtClean="0"/>
              <a:t>Also charges for storage, transfers, </a:t>
            </a:r>
            <a:r>
              <a:rPr lang="en-US" dirty="0" err="1" smtClean="0"/>
              <a:t>etc</a:t>
            </a:r>
            <a:endParaRPr lang="en-US" dirty="0" smtClean="0"/>
          </a:p>
          <a:p>
            <a:r>
              <a:rPr lang="en-US" dirty="0" smtClean="0"/>
              <a:t>Be aware of regions!</a:t>
            </a:r>
          </a:p>
          <a:p>
            <a:r>
              <a:rPr lang="en-US" dirty="0" smtClean="0"/>
              <a:t>Even when an instance is stopped, storage for root or other EBS volumes persist</a:t>
            </a:r>
          </a:p>
          <a:p>
            <a:r>
              <a:rPr lang="en-US" dirty="0" smtClean="0"/>
              <a:t>Creating AMIs/snapshots requires storage</a:t>
            </a:r>
          </a:p>
          <a:p>
            <a:r>
              <a:rPr lang="en-US" dirty="0" smtClean="0"/>
              <a:t>Explore the billing and cost management tools of AWS to track your spending, set warnings, </a:t>
            </a:r>
            <a:r>
              <a:rPr lang="en-US" dirty="0" err="1" smtClean="0"/>
              <a:t>etc</a:t>
            </a:r>
            <a:endParaRPr lang="en-US" dirty="0"/>
          </a:p>
        </p:txBody>
      </p:sp>
    </p:spTree>
    <p:extLst>
      <p:ext uri="{BB962C8B-B14F-4D97-AF65-F5344CB8AC3E}">
        <p14:creationId xmlns:p14="http://schemas.microsoft.com/office/powerpoint/2010/main" val="1267147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73982"/>
            <a:ext cx="8839200" cy="721327"/>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http://pmbio.org/module-01-setup/0001/02/01/AWS_Intro</a:t>
            </a:r>
            <a:r>
              <a:rPr lang="en-US" dirty="0" smtClean="0">
                <a:hlinkClick r:id="rId2"/>
              </a:rPr>
              <a:t>/</a:t>
            </a:r>
            <a:r>
              <a:rPr lang="en-US" dirty="0" smtClean="0"/>
              <a:t> </a:t>
            </a:r>
          </a:p>
          <a:p>
            <a:pPr marL="0" indent="0" algn="ctr">
              <a:buNone/>
            </a:pPr>
            <a:endParaRPr lang="en-US" dirty="0" smtClean="0">
              <a:hlinkClick r:id=""/>
            </a:endParaRPr>
          </a:p>
          <a:p>
            <a:pPr marL="0" indent="0" algn="ctr">
              <a:buNone/>
            </a:pPr>
            <a:r>
              <a:rPr lang="en-US" dirty="0" smtClean="0">
                <a:hlinkClick r:id=""/>
              </a:rPr>
              <a:t>http</a:t>
            </a:r>
            <a:r>
              <a:rPr lang="en-US" dirty="0">
                <a:hlinkClick r:id="rId3"/>
              </a:rPr>
              <a:t>://aws.amazon.com/console</a:t>
            </a:r>
            <a:r>
              <a:rPr lang="en-US" dirty="0" smtClean="0">
                <a:hlinkClick r:id="rId3"/>
              </a:rPr>
              <a:t>/</a:t>
            </a:r>
            <a:endParaRPr lang="en-US" dirty="0" smtClean="0"/>
          </a:p>
        </p:txBody>
      </p:sp>
    </p:spTree>
    <p:extLst>
      <p:ext uri="{BB962C8B-B14F-4D97-AF65-F5344CB8AC3E}">
        <p14:creationId xmlns:p14="http://schemas.microsoft.com/office/powerpoint/2010/main" val="12691279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34628"/>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16926949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34628"/>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t>
            </a:r>
            <a:r>
              <a:rPr lang="en-US" dirty="0" smtClean="0">
                <a:ea typeface="ＭＳ Ｐゴシック" charset="0"/>
              </a:rPr>
              <a:t>a web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35348876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of the AWS EC2 console</a:t>
            </a:r>
            <a:endParaRPr lang="en-US" dirty="0"/>
          </a:p>
        </p:txBody>
      </p:sp>
      <p:sp>
        <p:nvSpPr>
          <p:cNvPr id="3" name="Content Placeholder 2"/>
          <p:cNvSpPr>
            <a:spLocks noGrp="1"/>
          </p:cNvSpPr>
          <p:nvPr>
            <p:ph idx="1"/>
          </p:nvPr>
        </p:nvSpPr>
        <p:spPr/>
        <p:txBody>
          <a:bodyPr/>
          <a:lstStyle/>
          <a:p>
            <a:r>
              <a:rPr lang="en-US" dirty="0" smtClean="0"/>
              <a:t>Walk through the process by which each student instance was created</a:t>
            </a:r>
          </a:p>
          <a:p>
            <a:endParaRPr lang="en-US" dirty="0"/>
          </a:p>
          <a:p>
            <a:endParaRPr lang="en-US" dirty="0" smtClean="0"/>
          </a:p>
          <a:p>
            <a:endParaRPr lang="en-US" dirty="0"/>
          </a:p>
          <a:p>
            <a:pPr marL="0" indent="0" algn="ctr">
              <a:buNone/>
            </a:pPr>
            <a:r>
              <a:rPr lang="en-US" dirty="0" err="1" smtClean="0">
                <a:solidFill>
                  <a:srgbClr val="0000FF"/>
                </a:solidFill>
              </a:rPr>
              <a:t>connect.wustl.edu</a:t>
            </a:r>
            <a:r>
              <a:rPr lang="en-US" dirty="0" smtClean="0">
                <a:solidFill>
                  <a:srgbClr val="0000FF"/>
                </a:solidFill>
              </a:rPr>
              <a:t>/</a:t>
            </a:r>
            <a:r>
              <a:rPr lang="en-US" dirty="0" err="1" smtClean="0">
                <a:solidFill>
                  <a:srgbClr val="0000FF"/>
                </a:solidFill>
              </a:rPr>
              <a:t>awsconsole</a:t>
            </a:r>
            <a:r>
              <a:rPr lang="en-US" dirty="0" smtClean="0">
                <a:solidFill>
                  <a:srgbClr val="0000FF"/>
                </a:solidFill>
              </a:rPr>
              <a:t> </a:t>
            </a:r>
            <a:endParaRPr lang="en-US" dirty="0">
              <a:solidFill>
                <a:srgbClr val="0000FF"/>
              </a:solidFill>
            </a:endParaRPr>
          </a:p>
        </p:txBody>
      </p:sp>
    </p:spTree>
    <p:extLst>
      <p:ext uri="{BB962C8B-B14F-4D97-AF65-F5344CB8AC3E}">
        <p14:creationId xmlns:p14="http://schemas.microsoft.com/office/powerpoint/2010/main" val="3496535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normAutofit fontScale="90000"/>
          </a:bodyPr>
          <a:lstStyle/>
          <a:p>
            <a:pPr algn="ctr"/>
            <a:r>
              <a:rPr lang="en-US" dirty="0" smtClean="0">
                <a:ea typeface="ＭＳ Ｐゴシック" charset="0"/>
              </a:rPr>
              <a:t>Logging into Amazon </a:t>
            </a:r>
            <a:r>
              <a:rPr lang="en-US" dirty="0" smtClean="0">
                <a:ea typeface="ＭＳ Ｐゴシック" charset="0"/>
              </a:rPr>
              <a:t>AWS</a:t>
            </a:r>
            <a:br>
              <a:rPr lang="en-US" dirty="0" smtClean="0">
                <a:ea typeface="ＭＳ Ｐゴシック" charset="0"/>
              </a:rPr>
            </a:br>
            <a:r>
              <a:rPr lang="en-US" dirty="0" smtClean="0">
                <a:ea typeface="ＭＳ Ｐゴシック" charset="0"/>
              </a:rPr>
              <a:t/>
            </a:r>
            <a:br>
              <a:rPr lang="en-US" dirty="0" smtClean="0">
                <a:ea typeface="ＭＳ Ｐゴシック" charset="0"/>
              </a:rPr>
            </a:br>
            <a:r>
              <a:rPr lang="en-US" b="0" dirty="0" smtClean="0">
                <a:ea typeface="ＭＳ Ｐゴシック" charset="0"/>
              </a:rPr>
              <a:t>(each student will be assigne</a:t>
            </a:r>
            <a:r>
              <a:rPr lang="en-US" b="0" dirty="0" smtClean="0">
                <a:ea typeface="ＭＳ Ｐゴシック" charset="0"/>
              </a:rPr>
              <a:t>d their own cloud compute instance and unique number</a:t>
            </a:r>
            <a:r>
              <a:rPr lang="en-US" b="0" dirty="0" smtClean="0">
                <a:ea typeface="ＭＳ Ｐゴシック" charset="0"/>
              </a:rPr>
              <a:t>)</a:t>
            </a:r>
            <a:endParaRPr lang="en-US" b="0" dirty="0">
              <a:ea typeface="ＭＳ Ｐゴシック" charset="0"/>
            </a:endParaRPr>
          </a:p>
        </p:txBody>
      </p:sp>
    </p:spTree>
    <p:extLst>
      <p:ext uri="{BB962C8B-B14F-4D97-AF65-F5344CB8AC3E}">
        <p14:creationId xmlns:p14="http://schemas.microsoft.com/office/powerpoint/2010/main" val="22712313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842149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2160965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10-19 at 4.03.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29" y="1239202"/>
            <a:ext cx="7206828" cy="4340292"/>
          </a:xfrm>
          <a:prstGeom prst="rect">
            <a:avLst/>
          </a:prstGeom>
        </p:spPr>
      </p:pic>
      <p:sp>
        <p:nvSpPr>
          <p:cNvPr id="26626" name="Title 1"/>
          <p:cNvSpPr>
            <a:spLocks noGrp="1"/>
          </p:cNvSpPr>
          <p:nvPr>
            <p:ph type="title"/>
          </p:nvPr>
        </p:nvSpPr>
        <p:spPr>
          <a:xfrm>
            <a:off x="152400" y="44624"/>
            <a:ext cx="8839200" cy="756850"/>
          </a:xfrm>
        </p:spPr>
        <p:txBody>
          <a:bodyPr>
            <a:noAutofit/>
          </a:bodyPr>
          <a:lstStyle/>
          <a:p>
            <a:r>
              <a:rPr lang="en-US" sz="2500" dirty="0">
                <a:ea typeface="ＭＳ Ｐゴシック" charset="0"/>
              </a:rPr>
              <a:t>Creating a working </a:t>
            </a:r>
            <a:r>
              <a:rPr lang="en-US" sz="2500" dirty="0" smtClean="0">
                <a:ea typeface="ＭＳ Ｐゴシック" charset="0"/>
              </a:rPr>
              <a:t>directory on your </a:t>
            </a:r>
            <a:r>
              <a:rPr lang="en-US" sz="2500" dirty="0" smtClean="0">
                <a:ea typeface="ＭＳ Ｐゴシック" charset="0"/>
              </a:rPr>
              <a:t>laptop called ‘</a:t>
            </a:r>
            <a:r>
              <a:rPr lang="en-US" sz="2500" dirty="0" err="1" smtClean="0">
                <a:ea typeface="ＭＳ Ｐゴシック" charset="0"/>
              </a:rPr>
              <a:t>pmbio</a:t>
            </a:r>
            <a:r>
              <a:rPr lang="en-US" sz="2500" dirty="0" smtClean="0">
                <a:ea typeface="ＭＳ Ｐゴシック" charset="0"/>
              </a:rPr>
              <a:t>’</a:t>
            </a:r>
            <a:endParaRPr lang="en-US" sz="2500" dirty="0">
              <a:ea typeface="ＭＳ Ｐゴシック" charset="0"/>
            </a:endParaRPr>
          </a:p>
        </p:txBody>
      </p:sp>
      <p:sp>
        <p:nvSpPr>
          <p:cNvPr id="2" name="TextBox 1"/>
          <p:cNvSpPr txBox="1"/>
          <p:nvPr/>
        </p:nvSpPr>
        <p:spPr>
          <a:xfrm>
            <a:off x="6545254" y="5346858"/>
            <a:ext cx="1547118" cy="646331"/>
          </a:xfrm>
          <a:prstGeom prst="rect">
            <a:avLst/>
          </a:prstGeom>
          <a:noFill/>
        </p:spPr>
        <p:txBody>
          <a:bodyPr wrap="none" rtlCol="0">
            <a:spAutoFit/>
          </a:bodyPr>
          <a:lstStyle/>
          <a:p>
            <a:r>
              <a:rPr lang="en-US" b="1" dirty="0" err="1" smtClean="0"/>
              <a:t>mkdir</a:t>
            </a:r>
            <a:r>
              <a:rPr lang="en-US" b="1" dirty="0" smtClean="0"/>
              <a:t> </a:t>
            </a:r>
            <a:r>
              <a:rPr lang="en-US" b="1" dirty="0" err="1" smtClean="0"/>
              <a:t>pmbio</a:t>
            </a:r>
            <a:endParaRPr lang="en-US" b="1" dirty="0" smtClean="0"/>
          </a:p>
          <a:p>
            <a:r>
              <a:rPr lang="en-US" b="1" dirty="0" smtClean="0"/>
              <a:t>cd </a:t>
            </a:r>
            <a:r>
              <a:rPr lang="en-US" b="1" dirty="0" err="1" smtClean="0"/>
              <a:t>pmbio</a:t>
            </a:r>
            <a:endParaRPr lang="en-US" b="1" dirty="0"/>
          </a:p>
        </p:txBody>
      </p:sp>
    </p:spTree>
    <p:extLst>
      <p:ext uri="{BB962C8B-B14F-4D97-AF65-F5344CB8AC3E}">
        <p14:creationId xmlns:p14="http://schemas.microsoft.com/office/powerpoint/2010/main" val="4059144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 the course SSH key file</a:t>
            </a:r>
            <a:endParaRPr lang="en-US" dirty="0"/>
          </a:p>
        </p:txBody>
      </p:sp>
      <p:sp>
        <p:nvSpPr>
          <p:cNvPr id="3" name="Content Placeholder 2"/>
          <p:cNvSpPr>
            <a:spLocks noGrp="1"/>
          </p:cNvSpPr>
          <p:nvPr>
            <p:ph idx="1"/>
          </p:nvPr>
        </p:nvSpPr>
        <p:spPr/>
        <p:txBody>
          <a:bodyPr/>
          <a:lstStyle/>
          <a:p>
            <a:r>
              <a:rPr lang="en-US" dirty="0" smtClean="0"/>
              <a:t>NOTE for Mac users.  You will need to use a “.</a:t>
            </a:r>
            <a:r>
              <a:rPr lang="en-US" dirty="0" err="1" smtClean="0"/>
              <a:t>pem</a:t>
            </a:r>
            <a:r>
              <a:rPr lang="en-US" dirty="0" smtClean="0"/>
              <a:t>” file</a:t>
            </a:r>
          </a:p>
          <a:p>
            <a:r>
              <a:rPr lang="en-US" b="1" dirty="0" smtClean="0"/>
              <a:t>NOTE for Windows Users</a:t>
            </a:r>
            <a:r>
              <a:rPr lang="en-US" dirty="0" smtClean="0"/>
              <a:t>.  You will need to use a “.</a:t>
            </a:r>
            <a:r>
              <a:rPr lang="en-US" dirty="0" err="1" smtClean="0"/>
              <a:t>ppk</a:t>
            </a:r>
            <a:r>
              <a:rPr lang="en-US" dirty="0" smtClean="0"/>
              <a:t>” file instead. </a:t>
            </a:r>
          </a:p>
          <a:p>
            <a:pPr lvl="1"/>
            <a:r>
              <a:rPr lang="en-US" dirty="0" smtClean="0"/>
              <a:t>This is created from the “.</a:t>
            </a:r>
            <a:r>
              <a:rPr lang="en-US" dirty="0" err="1" smtClean="0"/>
              <a:t>pem</a:t>
            </a:r>
            <a:r>
              <a:rPr lang="en-US" dirty="0" smtClean="0"/>
              <a:t>” file.</a:t>
            </a:r>
          </a:p>
          <a:p>
            <a:pPr lvl="1"/>
            <a:r>
              <a:rPr lang="en-US" dirty="0">
                <a:hlinkClick r:id="rId2"/>
              </a:rPr>
              <a:t>https://aws.amazon.com/premiumsupport/knowledge-center/convert-pem-file-into-ppk</a:t>
            </a:r>
            <a:r>
              <a:rPr lang="en-US" dirty="0" smtClean="0">
                <a:hlinkClick r:id="rId2"/>
              </a:rPr>
              <a:t>/</a:t>
            </a:r>
            <a:r>
              <a:rPr lang="en-US" dirty="0" smtClean="0"/>
              <a:t> </a:t>
            </a:r>
          </a:p>
          <a:p>
            <a:endParaRPr lang="en-US" dirty="0" smtClean="0"/>
          </a:p>
          <a:p>
            <a:r>
              <a:rPr lang="en-US" dirty="0" smtClean="0"/>
              <a:t>Both of these key files will be emailed to you</a:t>
            </a:r>
          </a:p>
          <a:p>
            <a:pPr lvl="1"/>
            <a:r>
              <a:rPr lang="en-US" dirty="0" smtClean="0"/>
              <a:t>“</a:t>
            </a:r>
            <a:r>
              <a:rPr lang="en-US" dirty="0" err="1" smtClean="0"/>
              <a:t>pmbio.pem</a:t>
            </a:r>
            <a:r>
              <a:rPr lang="en-US" dirty="0" smtClean="0"/>
              <a:t>” and “</a:t>
            </a:r>
            <a:r>
              <a:rPr lang="en-US" dirty="0" err="1" smtClean="0"/>
              <a:t>pmbio.ppk</a:t>
            </a:r>
            <a:r>
              <a:rPr lang="en-US" dirty="0" smtClean="0"/>
              <a:t>”</a:t>
            </a:r>
          </a:p>
          <a:p>
            <a:endParaRPr lang="en-US" dirty="0" smtClean="0"/>
          </a:p>
          <a:p>
            <a:r>
              <a:rPr lang="en-US" dirty="0" smtClean="0"/>
              <a:t>The SSH key file will be used to securely login to your student instance on the cloud</a:t>
            </a:r>
            <a:endParaRPr lang="en-US" dirty="0"/>
          </a:p>
        </p:txBody>
      </p:sp>
    </p:spTree>
    <p:extLst>
      <p:ext uri="{BB962C8B-B14F-4D97-AF65-F5344CB8AC3E}">
        <p14:creationId xmlns:p14="http://schemas.microsoft.com/office/powerpoint/2010/main" val="257739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2"/>
            <a:ext cx="8636001" cy="678341"/>
          </a:xfrm>
        </p:spPr>
        <p:txBody>
          <a:bodyPr/>
          <a:lstStyle/>
          <a:p>
            <a:r>
              <a:rPr lang="en-US" dirty="0" smtClean="0"/>
              <a:t>Learning objectives of module </a:t>
            </a:r>
            <a:r>
              <a:rPr lang="en-US" dirty="0" smtClean="0"/>
              <a:t>1: Setup</a:t>
            </a:r>
            <a:endParaRPr lang="en-US" dirty="0"/>
          </a:p>
        </p:txBody>
      </p:sp>
      <p:sp>
        <p:nvSpPr>
          <p:cNvPr id="3" name="Content Placeholder 2"/>
          <p:cNvSpPr>
            <a:spLocks noGrp="1"/>
          </p:cNvSpPr>
          <p:nvPr>
            <p:ph idx="1"/>
          </p:nvPr>
        </p:nvSpPr>
        <p:spPr/>
        <p:txBody>
          <a:bodyPr>
            <a:normAutofit/>
          </a:bodyPr>
          <a:lstStyle/>
          <a:p>
            <a:r>
              <a:rPr lang="en-US" dirty="0" smtClean="0"/>
              <a:t>Start a </a:t>
            </a:r>
            <a:r>
              <a:rPr lang="en-US" dirty="0"/>
              <a:t>cloud compute instance and log into </a:t>
            </a:r>
            <a:r>
              <a:rPr lang="en-US" dirty="0" smtClean="0"/>
              <a:t>it</a:t>
            </a:r>
            <a:endParaRPr lang="en-US" dirty="0"/>
          </a:p>
          <a:p>
            <a:r>
              <a:rPr lang="en-US" dirty="0"/>
              <a:t>Become familiar with basic Linux terminal commands (the “command line”</a:t>
            </a:r>
            <a:r>
              <a:rPr lang="en-US" dirty="0" smtClean="0"/>
              <a:t>)</a:t>
            </a:r>
            <a:endParaRPr lang="en-US" dirty="0"/>
          </a:p>
          <a:p>
            <a:r>
              <a:rPr lang="en-US" dirty="0"/>
              <a:t>Install bioinformatics tools that will be used for genomics </a:t>
            </a:r>
            <a:r>
              <a:rPr lang="en-US" dirty="0" smtClean="0"/>
              <a:t>analysis</a:t>
            </a:r>
          </a:p>
          <a:p>
            <a:endParaRPr lang="en-US" dirty="0" smtClean="0"/>
          </a:p>
          <a:p>
            <a:r>
              <a:rPr lang="en-US" dirty="0"/>
              <a:t>Navigation of the course website and other online learning resources</a:t>
            </a:r>
          </a:p>
          <a:p>
            <a:pPr lvl="1"/>
            <a:r>
              <a:rPr lang="en-US" dirty="0">
                <a:hlinkClick r:id="rId2"/>
              </a:rPr>
              <a:t>www.pmbio.org</a:t>
            </a:r>
            <a:r>
              <a:rPr lang="en-US" dirty="0"/>
              <a:t> </a:t>
            </a:r>
          </a:p>
          <a:p>
            <a:pPr lvl="1"/>
            <a:r>
              <a:rPr lang="en-US" dirty="0"/>
              <a:t>Other resources: </a:t>
            </a:r>
            <a:r>
              <a:rPr lang="en-US" dirty="0">
                <a:hlinkClick r:id="rId3"/>
              </a:rPr>
              <a:t>www.genviz.org</a:t>
            </a:r>
            <a:r>
              <a:rPr lang="en-US" dirty="0"/>
              <a:t>, </a:t>
            </a:r>
            <a:r>
              <a:rPr lang="en-US" dirty="0">
                <a:hlinkClick r:id="rId4"/>
              </a:rPr>
              <a:t>www.rnabio.org</a:t>
            </a:r>
            <a:r>
              <a:rPr lang="en-US" dirty="0"/>
              <a:t>, </a:t>
            </a:r>
            <a:r>
              <a:rPr lang="en-US" dirty="0">
                <a:hlinkClick r:id="rId5"/>
              </a:rPr>
              <a:t>www.biostars.org</a:t>
            </a:r>
            <a:r>
              <a:rPr lang="en-US" dirty="0"/>
              <a:t>   </a:t>
            </a:r>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512912"/>
            <a:ext cx="8839200" cy="4724400"/>
          </a:xfrm>
        </p:spPr>
      </p:pic>
      <p:sp>
        <p:nvSpPr>
          <p:cNvPr id="2" name="TextBox 1"/>
          <p:cNvSpPr txBox="1"/>
          <p:nvPr/>
        </p:nvSpPr>
        <p:spPr>
          <a:xfrm>
            <a:off x="1547664" y="836712"/>
            <a:ext cx="1750675" cy="369332"/>
          </a:xfrm>
          <a:prstGeom prst="rect">
            <a:avLst/>
          </a:prstGeom>
          <a:noFill/>
        </p:spPr>
        <p:txBody>
          <a:bodyPr wrap="none" rtlCol="0">
            <a:spAutoFit/>
          </a:bodyPr>
          <a:lstStyle/>
          <a:p>
            <a:r>
              <a:rPr lang="en-US" dirty="0"/>
              <a:t>c</a:t>
            </a:r>
            <a:r>
              <a:rPr lang="en-US" dirty="0" smtClean="0"/>
              <a:t>at </a:t>
            </a:r>
            <a:r>
              <a:rPr lang="en-US" dirty="0" err="1" smtClean="0"/>
              <a:t>pmbio</a:t>
            </a:r>
            <a:r>
              <a:rPr lang="en-US" dirty="0" err="1" smtClean="0"/>
              <a:t>.pem</a:t>
            </a:r>
            <a:endParaRPr lang="en-US" dirty="0"/>
          </a:p>
        </p:txBody>
      </p:sp>
      <p:sp>
        <p:nvSpPr>
          <p:cNvPr id="3" name="TextBox 2"/>
          <p:cNvSpPr txBox="1"/>
          <p:nvPr/>
        </p:nvSpPr>
        <p:spPr>
          <a:xfrm>
            <a:off x="5400398" y="2207147"/>
            <a:ext cx="1094182" cy="307777"/>
          </a:xfrm>
          <a:prstGeom prst="rect">
            <a:avLst/>
          </a:prstGeom>
          <a:solidFill>
            <a:schemeClr val="bg1"/>
          </a:solidFill>
        </p:spPr>
        <p:txBody>
          <a:bodyPr wrap="none" rtlCol="0">
            <a:spAutoFit/>
          </a:bodyPr>
          <a:lstStyle/>
          <a:p>
            <a:r>
              <a:rPr lang="en-US" sz="1400" dirty="0" err="1"/>
              <a:t>p</a:t>
            </a:r>
            <a:r>
              <a:rPr lang="en-US" sz="1400" dirty="0" err="1" smtClean="0"/>
              <a:t>mbio.pem</a:t>
            </a:r>
            <a:endParaRPr lang="en-US" sz="1400" dirty="0"/>
          </a:p>
        </p:txBody>
      </p:sp>
      <p:sp>
        <p:nvSpPr>
          <p:cNvPr id="6" name="TextBox 5"/>
          <p:cNvSpPr txBox="1"/>
          <p:nvPr/>
        </p:nvSpPr>
        <p:spPr>
          <a:xfrm>
            <a:off x="3407435" y="2421199"/>
            <a:ext cx="1228672" cy="276999"/>
          </a:xfrm>
          <a:prstGeom prst="rect">
            <a:avLst/>
          </a:prstGeom>
          <a:solidFill>
            <a:schemeClr val="bg1"/>
          </a:solidFill>
        </p:spPr>
        <p:txBody>
          <a:bodyPr wrap="none" rtlCol="0">
            <a:spAutoFit/>
          </a:bodyPr>
          <a:lstStyle/>
          <a:p>
            <a:r>
              <a:rPr lang="en-US" sz="1200" dirty="0" smtClean="0"/>
              <a:t>cat </a:t>
            </a:r>
            <a:r>
              <a:rPr lang="en-US" sz="1200" dirty="0" err="1" smtClean="0"/>
              <a:t>pmbio.pem</a:t>
            </a:r>
            <a:endParaRPr lang="en-US" sz="1200" dirty="0"/>
          </a:p>
        </p:txBody>
      </p:sp>
    </p:spTree>
    <p:extLst>
      <p:ext uri="{BB962C8B-B14F-4D97-AF65-F5344CB8AC3E}">
        <p14:creationId xmlns:p14="http://schemas.microsoft.com/office/powerpoint/2010/main" val="18578296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pmbio.pem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600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769355"/>
          </a:xfrm>
        </p:spPr>
        <p:txBody>
          <a:bodyPr>
            <a:noAutofit/>
          </a:bodyPr>
          <a:lstStyle/>
          <a:p>
            <a:r>
              <a:rPr lang="en-US" sz="2400" dirty="0">
                <a:ea typeface="ＭＳ Ｐゴシック" charset="0"/>
              </a:rPr>
              <a:t>Changing file permissions of your ‘key’ </a:t>
            </a:r>
            <a:r>
              <a:rPr lang="en-US" sz="2400" dirty="0" smtClean="0">
                <a:ea typeface="ＭＳ Ｐゴシック" charset="0"/>
              </a:rPr>
              <a:t>file </a:t>
            </a:r>
            <a:r>
              <a:rPr lang="en-US" sz="2400" dirty="0" smtClean="0">
                <a:ea typeface="ＭＳ Ｐゴシック" charset="0"/>
              </a:rPr>
              <a:t>(</a:t>
            </a:r>
            <a:r>
              <a:rPr lang="en-US" sz="2400" dirty="0" smtClean="0">
                <a:ea typeface="ＭＳ Ｐゴシック" charset="0"/>
              </a:rPr>
              <a:t>Mac/Linux)</a:t>
            </a:r>
            <a:endParaRPr lang="en-US" sz="2400" dirty="0">
              <a:ea typeface="ＭＳ Ｐゴシック" charset="0"/>
            </a:endParaRPr>
          </a:p>
        </p:txBody>
      </p:sp>
    </p:spTree>
    <p:extLst>
      <p:ext uri="{BB962C8B-B14F-4D97-AF65-F5344CB8AC3E}">
        <p14:creationId xmlns:p14="http://schemas.microsoft.com/office/powerpoint/2010/main" val="415088945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a:t>
            </a:r>
            <a:r>
              <a:rPr lang="en-US" dirty="0" smtClean="0">
                <a:ea typeface="ＭＳ Ｐゴシック" charset="0"/>
              </a:rPr>
              <a:t>instance (Mac/Linux)</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smtClean="0"/>
              <a:t>cd ~</a:t>
            </a:r>
            <a:r>
              <a:rPr lang="en-CA" dirty="0" smtClean="0"/>
              <a:t>/</a:t>
            </a:r>
            <a:r>
              <a:rPr lang="en-CA" dirty="0" err="1" smtClean="0"/>
              <a:t>pmbio</a:t>
            </a:r>
            <a:endParaRPr lang="en-CA" dirty="0" smtClean="0"/>
          </a:p>
          <a:p>
            <a:pPr>
              <a:buClrTx/>
              <a:buFontTx/>
              <a:buNone/>
              <a:defRPr/>
            </a:pPr>
            <a:r>
              <a:rPr lang="en-CA" dirty="0" err="1" smtClean="0"/>
              <a:t>chmod</a:t>
            </a:r>
            <a:r>
              <a:rPr lang="en-CA" dirty="0" smtClean="0"/>
              <a:t> 600 </a:t>
            </a:r>
            <a:r>
              <a:rPr lang="en-CA" dirty="0" err="1" smtClean="0"/>
              <a:t>pmbio.pem</a:t>
            </a:r>
            <a:endParaRPr lang="en-CA" dirty="0" smtClean="0"/>
          </a:p>
          <a:p>
            <a:pPr>
              <a:buClrTx/>
              <a:buFontTx/>
              <a:buNone/>
              <a:defRPr/>
            </a:pPr>
            <a:r>
              <a:rPr lang="en-CA" dirty="0" err="1"/>
              <a:t>s</a:t>
            </a:r>
            <a:r>
              <a:rPr lang="en-CA" dirty="0" err="1" smtClean="0"/>
              <a:t>sh</a:t>
            </a:r>
            <a:r>
              <a:rPr lang="en-CA" dirty="0" smtClean="0"/>
              <a:t> </a:t>
            </a:r>
            <a:r>
              <a:rPr lang="mr-IN" dirty="0" smtClean="0"/>
              <a:t>–</a:t>
            </a:r>
            <a:r>
              <a:rPr lang="en-CA" dirty="0" err="1" smtClean="0"/>
              <a:t>i</a:t>
            </a:r>
            <a:r>
              <a:rPr lang="en-CA" dirty="0" smtClean="0"/>
              <a:t> </a:t>
            </a:r>
            <a:r>
              <a:rPr lang="en-CA" dirty="0" err="1" smtClean="0"/>
              <a:t>pmbio.pem</a:t>
            </a:r>
            <a:r>
              <a:rPr lang="en-CA" dirty="0" smtClean="0"/>
              <a:t> </a:t>
            </a:r>
            <a:r>
              <a:rPr lang="en-CA" dirty="0" err="1" smtClean="0"/>
              <a:t>ubuntu</a:t>
            </a:r>
            <a:r>
              <a:rPr lang="en-CA" dirty="0" smtClean="0"/>
              <a:t>@[YOUR PUBLIC IP]</a:t>
            </a:r>
          </a:p>
        </p:txBody>
      </p:sp>
    </p:spTree>
    <p:extLst>
      <p:ext uri="{BB962C8B-B14F-4D97-AF65-F5344CB8AC3E}">
        <p14:creationId xmlns:p14="http://schemas.microsoft.com/office/powerpoint/2010/main" val="20107885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a:t>
            </a:r>
            <a:r>
              <a:rPr lang="en-US" dirty="0" smtClean="0">
                <a:ea typeface="ＭＳ Ｐゴシック" charset="0"/>
              </a:rPr>
              <a:t>(Windows)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smtClean="0"/>
              <a:t>Open </a:t>
            </a:r>
            <a:r>
              <a:rPr lang="en-US" dirty="0" err="1" smtClean="0"/>
              <a:t>PuTTY</a:t>
            </a:r>
            <a:endParaRPr lang="en-US" dirty="0"/>
          </a:p>
        </p:txBody>
      </p:sp>
      <p:sp>
        <p:nvSpPr>
          <p:cNvPr id="11" name="TextBox 10"/>
          <p:cNvSpPr txBox="1"/>
          <p:nvPr/>
        </p:nvSpPr>
        <p:spPr>
          <a:xfrm>
            <a:off x="4597266" y="1144996"/>
            <a:ext cx="3199126" cy="369332"/>
          </a:xfrm>
          <a:prstGeom prst="rect">
            <a:avLst/>
          </a:prstGeom>
          <a:noFill/>
        </p:spPr>
        <p:txBody>
          <a:bodyPr wrap="none" rtlCol="0">
            <a:spAutoFit/>
          </a:bodyPr>
          <a:lstStyle/>
          <a:p>
            <a:r>
              <a:rPr lang="en-US" dirty="0" smtClean="0"/>
              <a:t>Browse to the </a:t>
            </a:r>
            <a:r>
              <a:rPr lang="en-US" dirty="0" err="1" smtClean="0"/>
              <a:t>pmbio.ppk</a:t>
            </a:r>
            <a:r>
              <a:rPr lang="en-US" dirty="0" smtClean="0"/>
              <a:t> file</a:t>
            </a:r>
            <a:endParaRPr lang="en-US" dirty="0"/>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92095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smtClean="0"/>
              <a:t>Enter the user name ‘</a:t>
            </a:r>
            <a:r>
              <a:rPr lang="en-US" dirty="0" err="1" smtClean="0"/>
              <a:t>ubuntu</a:t>
            </a:r>
            <a:r>
              <a:rPr lang="en-US" dirty="0" smtClean="0"/>
              <a:t>’</a:t>
            </a:r>
            <a:endParaRPr lang="en-US" dirty="0"/>
          </a:p>
        </p:txBody>
      </p:sp>
      <p:sp>
        <p:nvSpPr>
          <p:cNvPr id="10" name="TextBox 9"/>
          <p:cNvSpPr txBox="1"/>
          <p:nvPr/>
        </p:nvSpPr>
        <p:spPr>
          <a:xfrm>
            <a:off x="4597266" y="1144996"/>
            <a:ext cx="3561943" cy="646331"/>
          </a:xfrm>
          <a:prstGeom prst="rect">
            <a:avLst/>
          </a:prstGeom>
          <a:noFill/>
        </p:spPr>
        <p:txBody>
          <a:bodyPr wrap="none" rtlCol="0">
            <a:spAutoFit/>
          </a:bodyPr>
          <a:lstStyle/>
          <a:p>
            <a:r>
              <a:rPr lang="en-US" dirty="0" smtClean="0"/>
              <a:t>Enter the host name</a:t>
            </a:r>
          </a:p>
          <a:p>
            <a:r>
              <a:rPr lang="en-US" dirty="0" smtClean="0"/>
              <a:t>(where # is your unique number)</a:t>
            </a:r>
            <a:endParaRPr lang="en-US" dirty="0"/>
          </a:p>
        </p:txBody>
      </p:sp>
      <p:sp>
        <p:nvSpPr>
          <p:cNvPr id="11" name="TextBox 10"/>
          <p:cNvSpPr txBox="1"/>
          <p:nvPr/>
        </p:nvSpPr>
        <p:spPr>
          <a:xfrm>
            <a:off x="6196526" y="2840937"/>
            <a:ext cx="901313" cy="184666"/>
          </a:xfrm>
          <a:prstGeom prst="rect">
            <a:avLst/>
          </a:prstGeom>
          <a:solidFill>
            <a:srgbClr val="FFFFFF"/>
          </a:solidFill>
        </p:spPr>
        <p:txBody>
          <a:bodyPr wrap="none" lIns="0" tIns="0" rIns="0" bIns="0" rtlCol="0">
            <a:spAutoFit/>
          </a:bodyPr>
          <a:lstStyle/>
          <a:p>
            <a:r>
              <a:rPr lang="en-US" sz="1200" dirty="0" smtClean="0"/>
              <a:t>s#.</a:t>
            </a:r>
            <a:r>
              <a:rPr lang="en-US" sz="1200" dirty="0" err="1" smtClean="0"/>
              <a:t>pmbio.org</a:t>
            </a:r>
            <a:endParaRPr lang="en-US" sz="1200" dirty="0"/>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346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smtClean="0"/>
              <a:t>Open </a:t>
            </a:r>
            <a:r>
              <a:rPr lang="en-US" dirty="0" err="1" smtClean="0"/>
              <a:t>PuTTY</a:t>
            </a:r>
            <a:endParaRPr lang="en-US" dirty="0"/>
          </a:p>
        </p:txBody>
      </p:sp>
      <p:sp>
        <p:nvSpPr>
          <p:cNvPr id="10" name="TextBox 9"/>
          <p:cNvSpPr txBox="1"/>
          <p:nvPr/>
        </p:nvSpPr>
        <p:spPr>
          <a:xfrm>
            <a:off x="1703715" y="3618694"/>
            <a:ext cx="425672" cy="184666"/>
          </a:xfrm>
          <a:prstGeom prst="rect">
            <a:avLst/>
          </a:prstGeom>
          <a:solidFill>
            <a:srgbClr val="FFFFFF"/>
          </a:solidFill>
        </p:spPr>
        <p:txBody>
          <a:bodyPr wrap="none" lIns="0" tIns="0" rIns="0" bIns="0" rtlCol="0">
            <a:spAutoFit/>
          </a:bodyPr>
          <a:lstStyle/>
          <a:p>
            <a:r>
              <a:rPr lang="en-US" sz="1200" dirty="0" err="1" smtClean="0"/>
              <a:t>pmbio</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425672" cy="184666"/>
          </a:xfrm>
          <a:prstGeom prst="rect">
            <a:avLst/>
          </a:prstGeom>
          <a:solidFill>
            <a:srgbClr val="FFFFFF"/>
          </a:solidFill>
        </p:spPr>
        <p:txBody>
          <a:bodyPr wrap="none" lIns="0" tIns="0" rIns="0" bIns="0" rtlCol="0">
            <a:spAutoFit/>
          </a:bodyPr>
          <a:lstStyle/>
          <a:p>
            <a:r>
              <a:rPr lang="en-US" sz="1200" dirty="0" err="1" smtClean="0"/>
              <a:t>pmbio</a:t>
            </a:r>
            <a:endParaRPr lang="en-US" sz="1200" dirty="0"/>
          </a:p>
        </p:txBody>
      </p:sp>
      <p:sp>
        <p:nvSpPr>
          <p:cNvPr id="13" name="TextBox 12"/>
          <p:cNvSpPr txBox="1"/>
          <p:nvPr/>
        </p:nvSpPr>
        <p:spPr>
          <a:xfrm>
            <a:off x="1701990" y="2827393"/>
            <a:ext cx="901313" cy="184666"/>
          </a:xfrm>
          <a:prstGeom prst="rect">
            <a:avLst/>
          </a:prstGeom>
          <a:solidFill>
            <a:srgbClr val="FFFFFF"/>
          </a:solidFill>
        </p:spPr>
        <p:txBody>
          <a:bodyPr wrap="none" lIns="0" tIns="0" rIns="0" bIns="0" rtlCol="0">
            <a:spAutoFit/>
          </a:bodyPr>
          <a:lstStyle/>
          <a:p>
            <a:r>
              <a:rPr lang="en-US" sz="1200" dirty="0" smtClean="0"/>
              <a:t>s#.</a:t>
            </a:r>
            <a:r>
              <a:rPr lang="en-US" sz="1200" dirty="0" err="1" smtClean="0"/>
              <a:t>pmbio.org</a:t>
            </a:r>
            <a:endParaRPr lang="en-US" sz="1200" dirty="0"/>
          </a:p>
        </p:txBody>
      </p:sp>
    </p:spTree>
    <p:extLst>
      <p:ext uri="{BB962C8B-B14F-4D97-AF65-F5344CB8AC3E}">
        <p14:creationId xmlns:p14="http://schemas.microsoft.com/office/powerpoint/2010/main" val="160598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628959"/>
          </a:xfrm>
        </p:spPr>
        <p:txBody>
          <a:bodyPr>
            <a:normAutofit fontScale="90000"/>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893546"/>
            <a:ext cx="3749744" cy="369332"/>
          </a:xfrm>
          <a:prstGeom prst="rect">
            <a:avLst/>
          </a:prstGeom>
          <a:noFill/>
        </p:spPr>
        <p:txBody>
          <a:bodyPr wrap="none" rtlCol="0">
            <a:spAutoFit/>
          </a:bodyPr>
          <a:lstStyle/>
          <a:p>
            <a:r>
              <a:rPr lang="en-US" b="1" dirty="0"/>
              <a:t>http:/</a:t>
            </a:r>
            <a:r>
              <a:rPr lang="en-US" b="1" dirty="0" smtClean="0"/>
              <a:t>/[YOUR PUBLIC DNS OR IP]/</a:t>
            </a:r>
            <a:endParaRPr lang="en-US" b="1"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28496790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646331"/>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a:t>
            </a:r>
            <a:endParaRPr lang="en-US" dirty="0"/>
          </a:p>
        </p:txBody>
      </p:sp>
    </p:spTree>
    <p:extLst>
      <p:ext uri="{BB962C8B-B14F-4D97-AF65-F5344CB8AC3E}">
        <p14:creationId xmlns:p14="http://schemas.microsoft.com/office/powerpoint/2010/main" val="375773756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7"/>
            <a:ext cx="8839200" cy="816132"/>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laptop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t>
            </a:r>
            <a:r>
              <a:rPr lang="en-US" dirty="0" smtClean="0">
                <a:ea typeface="ＭＳ Ｐゴシック" charset="0"/>
              </a:rPr>
              <a:t>AWS</a:t>
            </a:r>
          </a:p>
          <a:p>
            <a:endParaRPr lang="en-US" dirty="0">
              <a:ea typeface="ＭＳ Ｐゴシック" charset="0"/>
            </a:endParaRPr>
          </a:p>
          <a:p>
            <a:r>
              <a:rPr lang="en-US" dirty="0" smtClean="0">
                <a:ea typeface="ＭＳ Ｐゴシック" charset="0"/>
              </a:rPr>
              <a:t>The next step is to login to your linux machine on AWS and learn the basics of a linux command line</a:t>
            </a:r>
            <a:endParaRPr lang="en-US" dirty="0">
              <a:ea typeface="ＭＳ Ｐゴシック" charset="0"/>
            </a:endParaRPr>
          </a:p>
        </p:txBody>
      </p:sp>
    </p:spTree>
    <p:extLst>
      <p:ext uri="{BB962C8B-B14F-4D97-AF65-F5344CB8AC3E}">
        <p14:creationId xmlns:p14="http://schemas.microsoft.com/office/powerpoint/2010/main" val="7547768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linux</a:t>
            </a:r>
            <a:endParaRPr lang="en-US" dirty="0"/>
          </a:p>
        </p:txBody>
      </p:sp>
      <p:sp>
        <p:nvSpPr>
          <p:cNvPr id="3" name="Content Placeholder 2"/>
          <p:cNvSpPr>
            <a:spLocks noGrp="1"/>
          </p:cNvSpPr>
          <p:nvPr>
            <p:ph idx="1"/>
          </p:nvPr>
        </p:nvSpPr>
        <p:spPr/>
        <p:txBody>
          <a:bodyPr/>
          <a:lstStyle/>
          <a:p>
            <a:r>
              <a:rPr lang="en-US" dirty="0"/>
              <a:t>Become familiar with basic Linux terminal commands (the “command line”)</a:t>
            </a:r>
          </a:p>
          <a:p>
            <a:endParaRPr lang="en-US" dirty="0" smtClean="0"/>
          </a:p>
          <a:p>
            <a:r>
              <a:rPr lang="en-US" dirty="0" smtClean="0"/>
              <a:t>One of the first sections in the course is a short crash course on command line linux</a:t>
            </a:r>
            <a:endParaRPr lang="en-US" dirty="0"/>
          </a:p>
        </p:txBody>
      </p:sp>
    </p:spTree>
    <p:extLst>
      <p:ext uri="{BB962C8B-B14F-4D97-AF65-F5344CB8AC3E}">
        <p14:creationId xmlns:p14="http://schemas.microsoft.com/office/powerpoint/2010/main" val="3675832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9248630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of bioinformatics tools</a:t>
            </a:r>
            <a:endParaRPr lang="en-US" dirty="0"/>
          </a:p>
        </p:txBody>
      </p:sp>
      <p:sp>
        <p:nvSpPr>
          <p:cNvPr id="3" name="Content Placeholder 2"/>
          <p:cNvSpPr>
            <a:spLocks noGrp="1"/>
          </p:cNvSpPr>
          <p:nvPr>
            <p:ph idx="1"/>
          </p:nvPr>
        </p:nvSpPr>
        <p:spPr/>
        <p:txBody>
          <a:bodyPr/>
          <a:lstStyle/>
          <a:p>
            <a:r>
              <a:rPr lang="en-US" dirty="0" smtClean="0"/>
              <a:t>Install </a:t>
            </a:r>
            <a:r>
              <a:rPr lang="en-US" dirty="0"/>
              <a:t>bioinformatics tools that will be used for genomics analysis</a:t>
            </a:r>
          </a:p>
          <a:p>
            <a:endParaRPr lang="en-US" dirty="0"/>
          </a:p>
          <a:p>
            <a:r>
              <a:rPr lang="en-US" dirty="0" smtClean="0"/>
              <a:t>We will use many broadly useful bioinformatics tools in this course</a:t>
            </a:r>
          </a:p>
          <a:p>
            <a:pPr lvl="1"/>
            <a:r>
              <a:rPr lang="en-US" dirty="0" smtClean="0"/>
              <a:t>Installation of most of these tools will be performed by the students</a:t>
            </a:r>
          </a:p>
          <a:p>
            <a:pPr lvl="1"/>
            <a:r>
              <a:rPr lang="en-US" dirty="0" smtClean="0"/>
              <a:t>e.g. </a:t>
            </a:r>
            <a:r>
              <a:rPr lang="en-US" dirty="0" err="1" smtClean="0"/>
              <a:t>samtools</a:t>
            </a:r>
            <a:r>
              <a:rPr lang="en-US" dirty="0" smtClean="0"/>
              <a:t>, </a:t>
            </a:r>
            <a:r>
              <a:rPr lang="en-US" dirty="0" err="1" smtClean="0"/>
              <a:t>picard</a:t>
            </a:r>
            <a:r>
              <a:rPr lang="en-US" dirty="0" smtClean="0"/>
              <a:t>, GATK, BWA, VEP, etc.</a:t>
            </a:r>
          </a:p>
          <a:p>
            <a:endParaRPr lang="en-US" dirty="0"/>
          </a:p>
        </p:txBody>
      </p:sp>
    </p:spTree>
    <p:extLst>
      <p:ext uri="{BB962C8B-B14F-4D97-AF65-F5344CB8AC3E}">
        <p14:creationId xmlns:p14="http://schemas.microsoft.com/office/powerpoint/2010/main" val="2510075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website</a:t>
            </a:r>
            <a:endParaRPr lang="en-US" dirty="0"/>
          </a:p>
        </p:txBody>
      </p:sp>
      <p:sp>
        <p:nvSpPr>
          <p:cNvPr id="3" name="Content Placeholder 2"/>
          <p:cNvSpPr>
            <a:spLocks noGrp="1"/>
          </p:cNvSpPr>
          <p:nvPr>
            <p:ph idx="1"/>
          </p:nvPr>
        </p:nvSpPr>
        <p:spPr/>
        <p:txBody>
          <a:bodyPr/>
          <a:lstStyle/>
          <a:p>
            <a:pPr marL="457200" lvl="1" indent="0">
              <a:buNone/>
            </a:pPr>
            <a:endParaRPr lang="en-US" dirty="0" smtClean="0">
              <a:hlinkClick r:id="rId2"/>
            </a:endParaRPr>
          </a:p>
          <a:p>
            <a:pPr marL="457200" lvl="1" indent="0">
              <a:buNone/>
            </a:pPr>
            <a:endParaRPr lang="en-US" dirty="0">
              <a:hlinkClick r:id="rId2"/>
            </a:endParaRPr>
          </a:p>
          <a:p>
            <a:pPr marL="457200" lvl="1" indent="0">
              <a:buNone/>
            </a:pPr>
            <a:endParaRPr lang="en-US" dirty="0" smtClean="0">
              <a:hlinkClick r:id="rId2"/>
            </a:endParaRPr>
          </a:p>
          <a:p>
            <a:pPr marL="457200" lvl="1" indent="0">
              <a:buNone/>
            </a:pPr>
            <a:endParaRPr lang="en-US" dirty="0">
              <a:hlinkClick r:id="rId2"/>
            </a:endParaRPr>
          </a:p>
          <a:p>
            <a:pPr marL="457200" lvl="1" indent="0">
              <a:buNone/>
            </a:pPr>
            <a:endParaRPr lang="en-US" dirty="0" smtClean="0">
              <a:hlinkClick r:id="rId2"/>
            </a:endParaRPr>
          </a:p>
          <a:p>
            <a:pPr marL="457200" lvl="1" indent="0">
              <a:buNone/>
            </a:pPr>
            <a:endParaRPr lang="en-US" dirty="0">
              <a:hlinkClick r:id="rId2"/>
            </a:endParaRPr>
          </a:p>
          <a:p>
            <a:pPr marL="457200" lvl="1" indent="0" algn="ctr">
              <a:buNone/>
            </a:pPr>
            <a:r>
              <a:rPr lang="en-US" sz="3600" dirty="0" smtClean="0">
                <a:hlinkClick r:id="rId2"/>
              </a:rPr>
              <a:t>www.pmbio.org</a:t>
            </a:r>
            <a:endParaRPr lang="en-US" sz="3600" dirty="0"/>
          </a:p>
        </p:txBody>
      </p:sp>
    </p:spTree>
    <p:extLst>
      <p:ext uri="{BB962C8B-B14F-4D97-AF65-F5344CB8AC3E}">
        <p14:creationId xmlns:p14="http://schemas.microsoft.com/office/powerpoint/2010/main" val="2510075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840793"/>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smtClean="0">
                <a:ea typeface="ＭＳ Ｐゴシック" charset="0"/>
              </a:rPr>
              <a:t>We </a:t>
            </a:r>
            <a:r>
              <a:rPr lang="en-US" dirty="0">
                <a:ea typeface="ＭＳ Ｐゴシック" charset="0"/>
              </a:rPr>
              <a:t>hit the $1000 </a:t>
            </a:r>
            <a:r>
              <a:rPr lang="en-US" dirty="0" smtClean="0">
                <a:ea typeface="ＭＳ Ｐゴシック" charset="0"/>
              </a:rPr>
              <a:t>genome* in ~2016</a:t>
            </a:r>
          </a:p>
          <a:p>
            <a:pPr marL="857250" lvl="1" indent="-457200" eaLnBrk="1"/>
            <a:r>
              <a:rPr lang="en-US" dirty="0" smtClean="0">
                <a:ea typeface="ＭＳ Ｐゴシック" charset="0"/>
              </a:rPr>
              <a:t>Need </a:t>
            </a:r>
            <a:r>
              <a:rPr lang="en-US" dirty="0">
                <a:ea typeface="ＭＳ Ｐゴシック" charset="0"/>
              </a:rPr>
              <a:t>to think about the $100 </a:t>
            </a:r>
            <a:r>
              <a:rPr lang="en-US" dirty="0" smtClean="0">
                <a:ea typeface="ＭＳ Ｐゴシック" charset="0"/>
              </a:rPr>
              <a:t>genome </a:t>
            </a:r>
            <a:endParaRPr lang="en-US" dirty="0">
              <a:ea typeface="ＭＳ Ｐゴシック" charset="0"/>
            </a:endParaRP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37679793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75983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39200286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763016"/>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Microsoft Azure</a:t>
            </a:r>
          </a:p>
          <a:p>
            <a:pPr lvl="1"/>
            <a:r>
              <a:rPr lang="en-US" dirty="0" smtClean="0">
                <a:hlinkClick r:id="rId5"/>
              </a:rPr>
              <a:t>https</a:t>
            </a:r>
            <a:r>
              <a:rPr lang="en-US" dirty="0">
                <a:hlinkClick r:id="rId5"/>
              </a:rPr>
              <a:t>://azure.microsoft.com/en-us</a:t>
            </a:r>
            <a:r>
              <a:rPr lang="en-US" dirty="0" smtClean="0">
                <a:hlinkClick r:id="rId5"/>
              </a:rPr>
              <a:t>/</a:t>
            </a:r>
            <a:endParaRPr lang="en-US" dirty="0" smtClean="0"/>
          </a:p>
          <a:p>
            <a:r>
              <a:rPr lang="en-US" dirty="0" smtClean="0"/>
              <a:t>More</a:t>
            </a:r>
            <a:r>
              <a:rPr lang="is-IS" dirty="0" smtClean="0"/>
              <a:t>…</a:t>
            </a:r>
            <a:endParaRPr lang="en-US" dirty="0" smtClean="0"/>
          </a:p>
        </p:txBody>
      </p:sp>
    </p:spTree>
    <p:extLst>
      <p:ext uri="{BB962C8B-B14F-4D97-AF65-F5344CB8AC3E}">
        <p14:creationId xmlns:p14="http://schemas.microsoft.com/office/powerpoint/2010/main" val="1454787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34628"/>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6585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7"/>
            <a:ext cx="8839200" cy="828462"/>
          </a:xfrm>
        </p:spPr>
        <p:txBody>
          <a:bodyPr>
            <a:normAutofit fontScale="90000"/>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a:t>
            </a:r>
            <a:r>
              <a:rPr lang="en-US" dirty="0" smtClean="0">
                <a:ea typeface="ＭＳ Ｐゴシック" charset="0"/>
              </a:rPr>
              <a:t>necessarily cheap</a:t>
            </a:r>
            <a:r>
              <a:rPr lang="en-US" dirty="0">
                <a:ea typeface="ＭＳ Ｐゴシック" charset="0"/>
              </a:rPr>
              <a:t>!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13730137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1331</TotalTime>
  <Words>2463</Words>
  <Application>Microsoft Macintosh PowerPoint</Application>
  <PresentationFormat>On-screen Show (4:3)</PresentationFormat>
  <Paragraphs>272</Paragraphs>
  <Slides>41</Slides>
  <Notes>6</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MGI_PPT_template_4-3_v1b</vt:lpstr>
      <vt:lpstr>PMBIO Module 01:  Setup. Introduction to cloud computing, the command line, and tool installation</vt:lpstr>
      <vt:lpstr>PowerPoint Presentation</vt:lpstr>
      <vt:lpstr>Learning objectives of module 1: Setup</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Demonstration of the AWS EC2 console</vt:lpstr>
      <vt:lpstr>Logging into Amazon AWS  (each student will be assigned their own cloud compute instance and unique number)</vt:lpstr>
      <vt:lpstr>Opening a ‘terminal session’ on a Mac</vt:lpstr>
      <vt:lpstr>Add the terminal App to your dock</vt:lpstr>
      <vt:lpstr>Creating a working directory on your laptop called ‘pmbio’</vt:lpstr>
      <vt:lpstr>Obtain the course SSH key file</vt:lpstr>
      <vt:lpstr>Viewing the ‘key’ file once downloaded</vt:lpstr>
      <vt:lpstr>Changing file permissions of your ‘key’ file (Mac/Linux)</vt:lpstr>
      <vt:lpstr>Logging into your instance (Mac/Linux)</vt:lpstr>
      <vt:lpstr>Logging into your instance (Windows)</vt:lpstr>
      <vt:lpstr>Logging into your instance (Windows)</vt:lpstr>
      <vt:lpstr>Logging into your instance (Windows)</vt:lpstr>
      <vt:lpstr>Copying files from AWS to your computer (using a web browser)</vt:lpstr>
      <vt:lpstr>Logging out of your instance</vt:lpstr>
      <vt:lpstr>So, at this point:</vt:lpstr>
      <vt:lpstr>Introduction to linux</vt:lpstr>
      <vt:lpstr>Installation of bioinformatics tools</vt:lpstr>
      <vt:lpstr>Course website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122</cp:revision>
  <dcterms:created xsi:type="dcterms:W3CDTF">2015-05-07T20:45:54Z</dcterms:created>
  <dcterms:modified xsi:type="dcterms:W3CDTF">2018-10-19T22:32:09Z</dcterms:modified>
</cp:coreProperties>
</file>